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lant.co/topics/7239/~engines-for-easily-creating-online-multiplayer-games" TargetMode="External"/><Relationship Id="rId3" Type="http://schemas.openxmlformats.org/officeDocument/2006/relationships/hyperlink" Target="https://meliorgames.com/game-development/back-end-solutions-multiplayer-games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475f38603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475f38603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475f38603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475f38603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475f38603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475f38603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475f38603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475f38603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475f38603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475f38603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475f3860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475f3860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475f386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475f386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475f38603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475f3860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475f3860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475f3860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475f3860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475f3860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475f3860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475f3860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https://www.slant.co/topics/7239/~engines-for-easily-creating-online-multiplayer-games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https://meliorgames.com/game-development/back-end-solutions-multiplayer-games/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475f3860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475f3860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475f38603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475f38603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475f3860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475f3860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7.jpg"/><Relationship Id="rId10" Type="http://schemas.openxmlformats.org/officeDocument/2006/relationships/image" Target="../media/image18.jpg"/><Relationship Id="rId9" Type="http://schemas.openxmlformats.org/officeDocument/2006/relationships/image" Target="../media/image20.jpg"/><Relationship Id="rId5" Type="http://schemas.openxmlformats.org/officeDocument/2006/relationships/image" Target="../media/image15.jpg"/><Relationship Id="rId6" Type="http://schemas.openxmlformats.org/officeDocument/2006/relationships/image" Target="../media/image17.jpg"/><Relationship Id="rId7" Type="http://schemas.openxmlformats.org/officeDocument/2006/relationships/image" Target="../media/image10.jpg"/><Relationship Id="rId8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4.jpg"/><Relationship Id="rId6" Type="http://schemas.openxmlformats.org/officeDocument/2006/relationships/image" Target="../media/image11.png"/><Relationship Id="rId7" Type="http://schemas.openxmlformats.org/officeDocument/2006/relationships/image" Target="../media/image21.jpg"/><Relationship Id="rId8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063250" y="16495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2836650" y="28880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Design and Innovation Project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3809700" y="2292150"/>
            <a:ext cx="15246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USE CASE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9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950" y="636325"/>
            <a:ext cx="1814813" cy="35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050" y="985875"/>
            <a:ext cx="1425275" cy="11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3950" y="636325"/>
            <a:ext cx="1850247" cy="35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9213" y="675175"/>
            <a:ext cx="1764292" cy="34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2394899"/>
            <a:ext cx="1302275" cy="12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5225" y="1181100"/>
            <a:ext cx="1302275" cy="110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1663" y="657313"/>
            <a:ext cx="1814825" cy="3499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>
            <p:ph type="title"/>
          </p:nvPr>
        </p:nvSpPr>
        <p:spPr>
          <a:xfrm>
            <a:off x="126702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Questionnaire</a:t>
            </a:r>
            <a:endParaRPr sz="28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934875" y="3112375"/>
            <a:ext cx="3403200" cy="18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b="1" sz="1200" u="sng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-To supplement students’ learning by reinforcing concepts taught through the use of interactive questions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-Encourage learning through the use of leaderboards and in-game incentives</a:t>
            </a:r>
            <a:endParaRPr b="1" sz="1200" u="sng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 txBox="1"/>
          <p:nvPr>
            <p:ph idx="2" type="body"/>
          </p:nvPr>
        </p:nvSpPr>
        <p:spPr>
          <a:xfrm>
            <a:off x="4821400" y="526650"/>
            <a:ext cx="3403200" cy="4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b="1" sz="1200" u="sng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-Each module is tagged to a specific map. Each map contain levels. Each level contains 5 question related to the module. The higher the level the more difficult the questions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Allow students to match against one another on the same breadth of questions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-The student lose “ELO” whenever he loses a match against others. The rank system resets at the end of every week and medals are given to students with the highest “ELO”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-Medals would change at the end of every week (ensure uniqueness)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267" name="Google Shape;2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00" y="960963"/>
            <a:ext cx="2279275" cy="15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9301" y="343413"/>
            <a:ext cx="1278775" cy="27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/>
          <p:nvPr/>
        </p:nvSpPr>
        <p:spPr>
          <a:xfrm>
            <a:off x="657125" y="1425000"/>
            <a:ext cx="1788900" cy="701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Users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657125" y="3802925"/>
            <a:ext cx="1788900" cy="935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Educational Institutions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5" name="Google Shape;275;p25"/>
          <p:cNvSpPr txBox="1"/>
          <p:nvPr>
            <p:ph type="title"/>
          </p:nvPr>
        </p:nvSpPr>
        <p:spPr>
          <a:xfrm>
            <a:off x="11653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Diagram</a:t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692375" y="2669925"/>
            <a:ext cx="1718400" cy="40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Create Account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77" name="Google Shape;277;p25"/>
          <p:cNvCxnSpPr>
            <a:stCxn id="274" idx="0"/>
            <a:endCxn id="276" idx="2"/>
          </p:cNvCxnSpPr>
          <p:nvPr/>
        </p:nvCxnSpPr>
        <p:spPr>
          <a:xfrm rot="10800000">
            <a:off x="1551575" y="3076325"/>
            <a:ext cx="0" cy="726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25"/>
          <p:cNvCxnSpPr>
            <a:endCxn id="276" idx="0"/>
          </p:cNvCxnSpPr>
          <p:nvPr/>
        </p:nvCxnSpPr>
        <p:spPr>
          <a:xfrm>
            <a:off x="1551575" y="2126325"/>
            <a:ext cx="0" cy="54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25"/>
          <p:cNvSpPr/>
          <p:nvPr/>
        </p:nvSpPr>
        <p:spPr>
          <a:xfrm>
            <a:off x="3001275" y="1307850"/>
            <a:ext cx="1718400" cy="93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Competitive: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Match with other users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5213438" y="981000"/>
            <a:ext cx="17184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Winner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5213438" y="2103300"/>
            <a:ext cx="17184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Loser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3001275" y="3020550"/>
            <a:ext cx="1718400" cy="65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Practice Questions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7313775" y="1448100"/>
            <a:ext cx="1718400" cy="65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Results</a:t>
            </a:r>
            <a:br>
              <a:rPr b="1" lang="en">
                <a:solidFill>
                  <a:schemeClr val="accent2"/>
                </a:solidFill>
              </a:rPr>
            </a:br>
            <a:r>
              <a:rPr b="1" lang="en">
                <a:solidFill>
                  <a:schemeClr val="accent2"/>
                </a:solidFill>
              </a:rPr>
              <a:t>(Scoreboard)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7313763" y="3076350"/>
            <a:ext cx="1718400" cy="46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In-game medal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85" name="Google Shape;285;p25"/>
          <p:cNvCxnSpPr>
            <a:stCxn id="273" idx="6"/>
            <a:endCxn id="279" idx="1"/>
          </p:cNvCxnSpPr>
          <p:nvPr/>
        </p:nvCxnSpPr>
        <p:spPr>
          <a:xfrm>
            <a:off x="2446025" y="1775700"/>
            <a:ext cx="5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5"/>
          <p:cNvCxnSpPr>
            <a:stCxn id="273" idx="5"/>
            <a:endCxn id="282" idx="1"/>
          </p:cNvCxnSpPr>
          <p:nvPr/>
        </p:nvCxnSpPr>
        <p:spPr>
          <a:xfrm>
            <a:off x="2184047" y="2023682"/>
            <a:ext cx="817200" cy="132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5"/>
          <p:cNvCxnSpPr>
            <a:stCxn id="274" idx="6"/>
            <a:endCxn id="282" idx="1"/>
          </p:cNvCxnSpPr>
          <p:nvPr/>
        </p:nvCxnSpPr>
        <p:spPr>
          <a:xfrm flipH="1" rot="10800000">
            <a:off x="2446025" y="3348275"/>
            <a:ext cx="555300" cy="9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5"/>
          <p:cNvCxnSpPr>
            <a:stCxn id="279" idx="3"/>
            <a:endCxn id="280" idx="1"/>
          </p:cNvCxnSpPr>
          <p:nvPr/>
        </p:nvCxnSpPr>
        <p:spPr>
          <a:xfrm flipH="1" rot="10800000">
            <a:off x="4719675" y="1214400"/>
            <a:ext cx="493800" cy="5613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5"/>
          <p:cNvCxnSpPr>
            <a:stCxn id="279" idx="3"/>
            <a:endCxn id="281" idx="1"/>
          </p:cNvCxnSpPr>
          <p:nvPr/>
        </p:nvCxnSpPr>
        <p:spPr>
          <a:xfrm>
            <a:off x="4719675" y="1775700"/>
            <a:ext cx="493800" cy="5613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5"/>
          <p:cNvCxnSpPr>
            <a:stCxn id="283" idx="1"/>
            <a:endCxn id="280" idx="3"/>
          </p:cNvCxnSpPr>
          <p:nvPr/>
        </p:nvCxnSpPr>
        <p:spPr>
          <a:xfrm rot="10800000">
            <a:off x="6931875" y="1214400"/>
            <a:ext cx="381900" cy="5613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5"/>
          <p:cNvCxnSpPr>
            <a:stCxn id="283" idx="1"/>
            <a:endCxn id="281" idx="3"/>
          </p:cNvCxnSpPr>
          <p:nvPr/>
        </p:nvCxnSpPr>
        <p:spPr>
          <a:xfrm flipH="1">
            <a:off x="6931875" y="1775700"/>
            <a:ext cx="381900" cy="5613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5"/>
          <p:cNvCxnSpPr>
            <a:stCxn id="283" idx="2"/>
            <a:endCxn id="284" idx="0"/>
          </p:cNvCxnSpPr>
          <p:nvPr/>
        </p:nvCxnSpPr>
        <p:spPr>
          <a:xfrm>
            <a:off x="8172975" y="2103300"/>
            <a:ext cx="0" cy="9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5"/>
          <p:cNvSpPr txBox="1"/>
          <p:nvPr/>
        </p:nvSpPr>
        <p:spPr>
          <a:xfrm>
            <a:off x="2410775" y="2428800"/>
            <a:ext cx="8745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Attempt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2570375" y="3861000"/>
            <a:ext cx="555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5439400" y="1572450"/>
            <a:ext cx="1347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Determine by total correct questions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256850" y="383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new features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880725" y="1399325"/>
            <a:ext cx="2622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Software to be used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1256850" y="1947725"/>
            <a:ext cx="21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 Development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 Studio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Swift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Storage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Firebase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2392028" y="920950"/>
            <a:ext cx="6687375" cy="4188000"/>
          </a:xfrm>
          <a:custGeom>
            <a:rect b="b" l="l" r="r" t="t"/>
            <a:pathLst>
              <a:path extrusionOk="0" h="167520" w="267495">
                <a:moveTo>
                  <a:pt x="14996" y="167520"/>
                </a:moveTo>
                <a:cubicBezTo>
                  <a:pt x="12556" y="161285"/>
                  <a:pt x="-2149" y="143801"/>
                  <a:pt x="358" y="130112"/>
                </a:cubicBezTo>
                <a:cubicBezTo>
                  <a:pt x="2865" y="116423"/>
                  <a:pt x="11269" y="101379"/>
                  <a:pt x="30040" y="85386"/>
                </a:cubicBezTo>
                <a:cubicBezTo>
                  <a:pt x="48812" y="69393"/>
                  <a:pt x="84796" y="46760"/>
                  <a:pt x="112987" y="34155"/>
                </a:cubicBezTo>
                <a:cubicBezTo>
                  <a:pt x="141178" y="21550"/>
                  <a:pt x="173435" y="15451"/>
                  <a:pt x="199186" y="9758"/>
                </a:cubicBezTo>
                <a:cubicBezTo>
                  <a:pt x="224937" y="4066"/>
                  <a:pt x="256110" y="1626"/>
                  <a:pt x="26749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Google Shape;304;p26"/>
          <p:cNvSpPr txBox="1"/>
          <p:nvPr/>
        </p:nvSpPr>
        <p:spPr>
          <a:xfrm>
            <a:off x="2980375" y="4285575"/>
            <a:ext cx="1707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Forum for users to discuss questions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6005325" y="1550525"/>
            <a:ext cx="1864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 App Integration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3751575" y="2715100"/>
            <a:ext cx="1749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Collaboration with other institutions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5835600" y="4209275"/>
            <a:ext cx="2298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Permission for students to set questions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6455600" y="2453625"/>
            <a:ext cx="2298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Time limit questions for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3811950" y="2114700"/>
            <a:ext cx="152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formulated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052550" y="15777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Char char="-"/>
            </a:pPr>
            <a:r>
              <a:rPr lang="en" sz="1800">
                <a:solidFill>
                  <a:srgbClr val="FFD966"/>
                </a:solidFill>
              </a:rPr>
              <a:t>3D Virtual Classroom </a:t>
            </a:r>
            <a:endParaRPr sz="18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966"/>
              </a:buClr>
              <a:buSzPts val="1800"/>
              <a:buChar char="-"/>
            </a:pPr>
            <a:r>
              <a:rPr lang="en" sz="1800">
                <a:solidFill>
                  <a:srgbClr val="FFD966"/>
                </a:solidFill>
              </a:rPr>
              <a:t>Whiteboard</a:t>
            </a:r>
            <a:endParaRPr sz="18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966"/>
              </a:buClr>
              <a:buSzPts val="1800"/>
              <a:buChar char="-"/>
            </a:pPr>
            <a:r>
              <a:rPr lang="en" sz="1800">
                <a:solidFill>
                  <a:srgbClr val="FFD966"/>
                </a:solidFill>
              </a:rPr>
              <a:t>Questionnaire</a:t>
            </a:r>
            <a:endParaRPr sz="18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6702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3D Virtual Classroom</a:t>
            </a:r>
            <a:endParaRPr sz="28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3718875" y="60913"/>
            <a:ext cx="4190700" cy="8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Features</a:t>
            </a:r>
            <a:endParaRPr sz="2300"/>
          </a:p>
        </p:txBody>
      </p:sp>
      <p:sp>
        <p:nvSpPr>
          <p:cNvPr id="152" name="Google Shape;152;p16"/>
          <p:cNvSpPr txBox="1"/>
          <p:nvPr/>
        </p:nvSpPr>
        <p:spPr>
          <a:xfrm>
            <a:off x="3292425" y="928475"/>
            <a:ext cx="5751000" cy="3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accent2"/>
                </a:solidFill>
              </a:rPr>
              <a:t>3D Model of a Classroom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accent2"/>
                </a:solidFill>
              </a:rPr>
              <a:t>Customizable Avatars </a:t>
            </a:r>
            <a:endParaRPr sz="1200">
              <a:solidFill>
                <a:schemeClr val="accen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accent2"/>
                </a:solidFill>
              </a:rPr>
              <a:t>Interaction with others / classroom</a:t>
            </a:r>
            <a:r>
              <a:rPr lang="en" sz="1200">
                <a:solidFill>
                  <a:schemeClr val="lt2"/>
                </a:solidFill>
              </a:rPr>
              <a:t> (emotes, actions, voice/ text chat)</a:t>
            </a:r>
            <a:br>
              <a:rPr lang="en" sz="1200">
                <a:solidFill>
                  <a:schemeClr val="lt2"/>
                </a:solidFill>
              </a:rPr>
            </a:br>
            <a:r>
              <a:rPr lang="en" sz="1200">
                <a:solidFill>
                  <a:schemeClr val="lt2"/>
                </a:solidFill>
              </a:rPr>
              <a:t>e.g. raise hand to ask a question, pick paper to look at the notes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accent2"/>
                </a:solidFill>
              </a:rPr>
              <a:t>Classroom elements </a:t>
            </a:r>
            <a:br>
              <a:rPr lang="en" sz="1200">
                <a:solidFill>
                  <a:schemeClr val="lt2"/>
                </a:solidFill>
              </a:rPr>
            </a:br>
            <a:r>
              <a:rPr lang="en" sz="1200">
                <a:solidFill>
                  <a:schemeClr val="lt2"/>
                </a:solidFill>
              </a:rPr>
              <a:t>e.g. Tutor can conduct a video call/ share their screen on virtual projector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accent2"/>
                </a:solidFill>
              </a:rPr>
              <a:t>Rules and Regulations </a:t>
            </a:r>
            <a:br>
              <a:rPr lang="en" sz="1200">
                <a:solidFill>
                  <a:schemeClr val="lt2"/>
                </a:solidFill>
              </a:rPr>
            </a:br>
            <a:r>
              <a:rPr lang="en" sz="1200">
                <a:solidFill>
                  <a:schemeClr val="lt2"/>
                </a:solidFill>
              </a:rPr>
              <a:t>e.g. Tutor can enforce students to mute / sit when presenting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accent2"/>
                </a:solidFill>
              </a:rPr>
              <a:t>Perspectives</a:t>
            </a:r>
            <a:br>
              <a:rPr lang="en" sz="1200">
                <a:solidFill>
                  <a:schemeClr val="lt2"/>
                </a:solidFill>
              </a:rPr>
            </a:br>
            <a:r>
              <a:rPr lang="en" sz="1200">
                <a:solidFill>
                  <a:schemeClr val="lt2"/>
                </a:solidFill>
              </a:rPr>
              <a:t>Tutor: toggle between classroom view and slide sharing view</a:t>
            </a:r>
            <a:br>
              <a:rPr lang="en" sz="1200">
                <a:solidFill>
                  <a:schemeClr val="lt2"/>
                </a:solidFill>
              </a:rPr>
            </a:br>
            <a:r>
              <a:rPr lang="en" sz="1200">
                <a:solidFill>
                  <a:schemeClr val="lt2"/>
                </a:solidFill>
              </a:rPr>
              <a:t>Students: toggle between fullscreen and class view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accent2"/>
                </a:solidFill>
              </a:rPr>
              <a:t>In-game currency </a:t>
            </a:r>
            <a:br>
              <a:rPr lang="en" sz="1200">
                <a:solidFill>
                  <a:schemeClr val="lt2"/>
                </a:solidFill>
              </a:rPr>
            </a:br>
            <a:r>
              <a:rPr lang="en" sz="1200">
                <a:solidFill>
                  <a:schemeClr val="lt2"/>
                </a:solidFill>
              </a:rPr>
              <a:t>Tutors can reward students who answer questions</a:t>
            </a:r>
            <a:br>
              <a:rPr lang="en" sz="1200">
                <a:solidFill>
                  <a:schemeClr val="lt2"/>
                </a:solidFill>
              </a:rPr>
            </a:br>
            <a:r>
              <a:rPr lang="en" sz="1200">
                <a:solidFill>
                  <a:schemeClr val="lt2"/>
                </a:solidFill>
              </a:rPr>
              <a:t>Students can buy virtual items (e.g. laptops, avatar customization options)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79" y="1721000"/>
            <a:ext cx="1842031" cy="101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11" y="3926512"/>
            <a:ext cx="1829771" cy="101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25" y="2829184"/>
            <a:ext cx="1842750" cy="101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155425" y="618300"/>
            <a:ext cx="28590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</a:rPr>
              <a:t>To make online lessons more engaging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</a:rPr>
              <a:t>Target primary / secondary school students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157" name="Google Shape;157;p16"/>
          <p:cNvSpPr txBox="1"/>
          <p:nvPr>
            <p:ph idx="4294967295" type="subTitle"/>
          </p:nvPr>
        </p:nvSpPr>
        <p:spPr>
          <a:xfrm>
            <a:off x="613813" y="176213"/>
            <a:ext cx="17475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Objective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58" name="Google Shape;158;p16"/>
          <p:cNvSpPr/>
          <p:nvPr/>
        </p:nvSpPr>
        <p:spPr>
          <a:xfrm flipH="1">
            <a:off x="420141" y="380499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159" name="Google Shape;159;p16"/>
          <p:cNvSpPr/>
          <p:nvPr/>
        </p:nvSpPr>
        <p:spPr>
          <a:xfrm flipH="1">
            <a:off x="3469041" y="426788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160" name="Google Shape;160;p16"/>
          <p:cNvCxnSpPr/>
          <p:nvPr/>
        </p:nvCxnSpPr>
        <p:spPr>
          <a:xfrm>
            <a:off x="3292425" y="726275"/>
            <a:ext cx="0" cy="4168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/>
          <p:nvPr/>
        </p:nvSpPr>
        <p:spPr>
          <a:xfrm>
            <a:off x="2068050" y="947850"/>
            <a:ext cx="12453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Create/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Log In Account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6" name="Google Shape;166;p17"/>
          <p:cNvSpPr txBox="1"/>
          <p:nvPr>
            <p:ph type="title"/>
          </p:nvPr>
        </p:nvSpPr>
        <p:spPr>
          <a:xfrm>
            <a:off x="246525" y="136575"/>
            <a:ext cx="24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Diagram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50" y="1018600"/>
            <a:ext cx="1319933" cy="11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298063" y="2306475"/>
            <a:ext cx="16131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Teacher (Admin)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50" y="2907963"/>
            <a:ext cx="828850" cy="14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246525" y="4331425"/>
            <a:ext cx="16131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Student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2104449" y="2314963"/>
            <a:ext cx="16131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Create/Edit Avatar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6887050" y="4181650"/>
            <a:ext cx="1690500" cy="6072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Screenshare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6304225" y="1805913"/>
            <a:ext cx="16905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View materials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4685400" y="4232138"/>
            <a:ext cx="1545300" cy="6072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Annotate whiteboard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5183738" y="1141438"/>
            <a:ext cx="16467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Upload Lesson Materials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3616825" y="947838"/>
            <a:ext cx="12453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Control Access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4518013" y="2018575"/>
            <a:ext cx="14892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Interact via emotes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1915525" y="4196025"/>
            <a:ext cx="1489200" cy="601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Chat (text/voice)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7135075" y="2736500"/>
            <a:ext cx="17931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Buy In-game items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7098163" y="1089338"/>
            <a:ext cx="17931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Distribute In-game Currency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4354500" y="2818288"/>
            <a:ext cx="1876200" cy="707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Control avatar movement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182" name="Google Shape;182;p17"/>
          <p:cNvCxnSpPr>
            <a:stCxn id="165" idx="4"/>
            <a:endCxn id="171" idx="0"/>
          </p:cNvCxnSpPr>
          <p:nvPr/>
        </p:nvCxnSpPr>
        <p:spPr>
          <a:xfrm>
            <a:off x="2690700" y="1655250"/>
            <a:ext cx="220200" cy="65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17"/>
          <p:cNvCxnSpPr>
            <a:stCxn id="167" idx="3"/>
            <a:endCxn id="165" idx="2"/>
          </p:cNvCxnSpPr>
          <p:nvPr/>
        </p:nvCxnSpPr>
        <p:spPr>
          <a:xfrm flipH="1" rot="10800000">
            <a:off x="1764583" y="1301662"/>
            <a:ext cx="303600" cy="316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17"/>
          <p:cNvCxnSpPr>
            <a:stCxn id="169" idx="3"/>
            <a:endCxn id="165" idx="3"/>
          </p:cNvCxnSpPr>
          <p:nvPr/>
        </p:nvCxnSpPr>
        <p:spPr>
          <a:xfrm flipH="1" rot="10800000">
            <a:off x="1467500" y="1551675"/>
            <a:ext cx="783000" cy="2069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7"/>
          <p:cNvCxnSpPr>
            <a:stCxn id="169" idx="3"/>
            <a:endCxn id="171" idx="2"/>
          </p:cNvCxnSpPr>
          <p:nvPr/>
        </p:nvCxnSpPr>
        <p:spPr>
          <a:xfrm flipH="1" rot="10800000">
            <a:off x="1467500" y="2668575"/>
            <a:ext cx="636900" cy="95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17"/>
          <p:cNvCxnSpPr>
            <a:stCxn id="167" idx="0"/>
            <a:endCxn id="176" idx="0"/>
          </p:cNvCxnSpPr>
          <p:nvPr/>
        </p:nvCxnSpPr>
        <p:spPr>
          <a:xfrm rot="-5400000">
            <a:off x="2636717" y="-584300"/>
            <a:ext cx="70800" cy="3135000"/>
          </a:xfrm>
          <a:prstGeom prst="curvedConnector3">
            <a:avLst>
              <a:gd fmla="val 436282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7" name="Google Shape;187;p17"/>
          <p:cNvCxnSpPr>
            <a:stCxn id="171" idx="5"/>
            <a:endCxn id="181" idx="2"/>
          </p:cNvCxnSpPr>
          <p:nvPr/>
        </p:nvCxnSpPr>
        <p:spPr>
          <a:xfrm>
            <a:off x="3481316" y="2918766"/>
            <a:ext cx="873300" cy="25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17"/>
          <p:cNvCxnSpPr>
            <a:stCxn id="167" idx="0"/>
            <a:endCxn id="175" idx="0"/>
          </p:cNvCxnSpPr>
          <p:nvPr/>
        </p:nvCxnSpPr>
        <p:spPr>
          <a:xfrm flipH="1" rot="-5400000">
            <a:off x="3494567" y="-1371350"/>
            <a:ext cx="122700" cy="4902600"/>
          </a:xfrm>
          <a:prstGeom prst="curvedConnector3">
            <a:avLst>
              <a:gd fmla="val -35733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9" name="Google Shape;189;p17"/>
          <p:cNvCxnSpPr>
            <a:stCxn id="171" idx="3"/>
            <a:endCxn id="178" idx="1"/>
          </p:cNvCxnSpPr>
          <p:nvPr/>
        </p:nvCxnSpPr>
        <p:spPr>
          <a:xfrm flipH="1">
            <a:off x="2133682" y="2918766"/>
            <a:ext cx="207000" cy="136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17"/>
          <p:cNvCxnSpPr>
            <a:stCxn id="171" idx="6"/>
            <a:endCxn id="177" idx="2"/>
          </p:cNvCxnSpPr>
          <p:nvPr/>
        </p:nvCxnSpPr>
        <p:spPr>
          <a:xfrm flipH="1" rot="10800000">
            <a:off x="3717549" y="2372263"/>
            <a:ext cx="800400" cy="296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7"/>
          <p:cNvCxnSpPr>
            <a:stCxn id="181" idx="6"/>
            <a:endCxn id="173" idx="4"/>
          </p:cNvCxnSpPr>
          <p:nvPr/>
        </p:nvCxnSpPr>
        <p:spPr>
          <a:xfrm flipH="1" rot="10800000">
            <a:off x="6230700" y="2513188"/>
            <a:ext cx="918900" cy="658800"/>
          </a:xfrm>
          <a:prstGeom prst="curved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17"/>
          <p:cNvCxnSpPr>
            <a:stCxn id="167" idx="0"/>
            <a:endCxn id="180" idx="0"/>
          </p:cNvCxnSpPr>
          <p:nvPr/>
        </p:nvCxnSpPr>
        <p:spPr>
          <a:xfrm flipH="1" rot="-5400000">
            <a:off x="4514267" y="-2391050"/>
            <a:ext cx="70800" cy="6890100"/>
          </a:xfrm>
          <a:prstGeom prst="curvedConnector3">
            <a:avLst>
              <a:gd fmla="val -919068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3" name="Google Shape;193;p17"/>
          <p:cNvCxnSpPr>
            <a:stCxn id="171" idx="4"/>
            <a:endCxn id="174" idx="2"/>
          </p:cNvCxnSpPr>
          <p:nvPr/>
        </p:nvCxnSpPr>
        <p:spPr>
          <a:xfrm flipH="1" rot="-5400000">
            <a:off x="3041499" y="2891863"/>
            <a:ext cx="1513500" cy="1774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7"/>
          <p:cNvCxnSpPr>
            <a:stCxn id="171" idx="4"/>
            <a:endCxn id="172" idx="1"/>
          </p:cNvCxnSpPr>
          <p:nvPr/>
        </p:nvCxnSpPr>
        <p:spPr>
          <a:xfrm flipH="1" rot="-5400000">
            <a:off x="4398699" y="1534662"/>
            <a:ext cx="1248300" cy="4223700"/>
          </a:xfrm>
          <a:prstGeom prst="curvedConnector3">
            <a:avLst>
              <a:gd fmla="val 7753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7"/>
          <p:cNvCxnSpPr>
            <a:stCxn id="179" idx="3"/>
            <a:endCxn id="171" idx="5"/>
          </p:cNvCxnSpPr>
          <p:nvPr/>
        </p:nvCxnSpPr>
        <p:spPr>
          <a:xfrm flipH="1" rot="5400000">
            <a:off x="5228668" y="1171304"/>
            <a:ext cx="421500" cy="3916500"/>
          </a:xfrm>
          <a:prstGeom prst="curvedConnector3">
            <a:avLst>
              <a:gd fmla="val -8107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96" name="Google Shape;196;p17"/>
          <p:cNvSpPr txBox="1"/>
          <p:nvPr/>
        </p:nvSpPr>
        <p:spPr>
          <a:xfrm>
            <a:off x="7218775" y="3508800"/>
            <a:ext cx="1551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(if currency sufficient)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5845775" y="2527575"/>
            <a:ext cx="1551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(If material uploaded)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6129000" y="3543625"/>
            <a:ext cx="1202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(if given access)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3810775" y="4095850"/>
            <a:ext cx="1202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(if given access)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2133500" y="3857750"/>
            <a:ext cx="12801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(if given access)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3404725" y="2071125"/>
            <a:ext cx="12021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(if given access)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202" name="Google Shape;2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3901" y="4031406"/>
            <a:ext cx="1876200" cy="100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 rotWithShape="1">
          <a:blip r:embed="rId6">
            <a:alphaModFix/>
          </a:blip>
          <a:srcRect b="32336" l="64369" r="2923" t="13315"/>
          <a:stretch/>
        </p:blipFill>
        <p:spPr>
          <a:xfrm flipH="1">
            <a:off x="9487385" y="2799988"/>
            <a:ext cx="1079165" cy="100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Software - Unity</a:t>
            </a:r>
            <a:endParaRPr/>
          </a:p>
        </p:txBody>
      </p:sp>
      <p:sp>
        <p:nvSpPr>
          <p:cNvPr id="209" name="Google Shape;209;p18"/>
          <p:cNvSpPr txBox="1"/>
          <p:nvPr>
            <p:ph idx="1" type="body"/>
          </p:nvPr>
        </p:nvSpPr>
        <p:spPr>
          <a:xfrm>
            <a:off x="4641600" y="1648050"/>
            <a:ext cx="39999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Pros</a:t>
            </a:r>
            <a:endParaRPr>
              <a:solidFill>
                <a:srgbClr val="FFD966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Game, it’s fun :D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Cons</a:t>
            </a:r>
            <a:endParaRPr>
              <a:solidFill>
                <a:srgbClr val="FFD966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Need to retrieve information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Not sure if it supports voice, video, chat, screen sharing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Security Issues</a:t>
            </a:r>
            <a:endParaRPr/>
          </a:p>
        </p:txBody>
      </p:sp>
      <p:sp>
        <p:nvSpPr>
          <p:cNvPr id="210" name="Google Shape;210;p18"/>
          <p:cNvSpPr txBox="1"/>
          <p:nvPr>
            <p:ph idx="2" type="body"/>
          </p:nvPr>
        </p:nvSpPr>
        <p:spPr>
          <a:xfrm>
            <a:off x="431975" y="1648050"/>
            <a:ext cx="34311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3D Modelling</a:t>
            </a:r>
            <a:endParaRPr>
              <a:solidFill>
                <a:srgbClr val="FFD966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Buy assets from unity store or import assets from online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Creating with blender  </a:t>
            </a:r>
            <a:endParaRPr/>
          </a:p>
        </p:txBody>
      </p:sp>
      <p:cxnSp>
        <p:nvCxnSpPr>
          <p:cNvPr id="211" name="Google Shape;211;p18"/>
          <p:cNvCxnSpPr/>
          <p:nvPr/>
        </p:nvCxnSpPr>
        <p:spPr>
          <a:xfrm>
            <a:off x="4139900" y="1648050"/>
            <a:ext cx="0" cy="2787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/>
          <p:nvPr>
            <p:ph type="title"/>
          </p:nvPr>
        </p:nvSpPr>
        <p:spPr>
          <a:xfrm>
            <a:off x="126702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Whiteboard</a:t>
            </a:r>
            <a:endParaRPr sz="28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Whiteboard</a:t>
            </a:r>
            <a:endParaRPr/>
          </a:p>
        </p:txBody>
      </p:sp>
      <p:sp>
        <p:nvSpPr>
          <p:cNvPr id="222" name="Google Shape;222;p20"/>
          <p:cNvSpPr txBox="1"/>
          <p:nvPr>
            <p:ph idx="1" type="body"/>
          </p:nvPr>
        </p:nvSpPr>
        <p:spPr>
          <a:xfrm>
            <a:off x="972225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6350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Lato"/>
              <a:buChar char="●"/>
            </a:pPr>
            <a:r>
              <a:rPr lang="en">
                <a:solidFill>
                  <a:schemeClr val="lt2"/>
                </a:solidFill>
              </a:rPr>
              <a:t>Collaborative </a:t>
            </a:r>
            <a:r>
              <a:rPr lang="en">
                <a:solidFill>
                  <a:schemeClr val="lt2"/>
                </a:solidFill>
              </a:rPr>
              <a:t>annotation</a:t>
            </a:r>
            <a:r>
              <a:rPr lang="en">
                <a:solidFill>
                  <a:schemeClr val="lt2"/>
                </a:solidFill>
              </a:rPr>
              <a:t> tool​</a:t>
            </a:r>
            <a:endParaRPr>
              <a:solidFill>
                <a:schemeClr val="lt2"/>
              </a:solidFill>
            </a:endParaRPr>
          </a:p>
          <a:p>
            <a:pPr indent="-292100" lvl="0" marL="6350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Lato"/>
              <a:buChar char="●"/>
            </a:pPr>
            <a:r>
              <a:rPr lang="en">
                <a:solidFill>
                  <a:schemeClr val="lt2"/>
                </a:solidFill>
              </a:rPr>
              <a:t>Allow simultaneous annotators, with permission from host​</a:t>
            </a:r>
            <a:endParaRPr>
              <a:solidFill>
                <a:schemeClr val="lt2"/>
              </a:solidFill>
            </a:endParaRPr>
          </a:p>
          <a:p>
            <a:pPr indent="-292100" lvl="0" marL="6350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Char char="●"/>
            </a:pPr>
            <a:r>
              <a:rPr b="1" lang="en">
                <a:solidFill>
                  <a:schemeClr val="lt2"/>
                </a:solidFill>
              </a:rPr>
              <a:t>Supports version control</a:t>
            </a:r>
            <a:r>
              <a:rPr lang="en">
                <a:solidFill>
                  <a:schemeClr val="lt2"/>
                </a:solidFill>
              </a:rPr>
              <a:t>, which produces downloadable saved checkpoints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825" y="1460250"/>
            <a:ext cx="4463775" cy="252357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-81550" y="1392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700" y="4473700"/>
            <a:ext cx="4061400" cy="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5" y="1803572"/>
            <a:ext cx="509950" cy="10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075" y="140074"/>
            <a:ext cx="8200800" cy="450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0975" y="3543525"/>
            <a:ext cx="689717" cy="69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075" y="393750"/>
            <a:ext cx="2176455" cy="424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125" y="409575"/>
            <a:ext cx="2286000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125" y="2129052"/>
            <a:ext cx="615475" cy="6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/>
          <p:nvPr/>
        </p:nvSpPr>
        <p:spPr>
          <a:xfrm>
            <a:off x="23125" y="124050"/>
            <a:ext cx="9015900" cy="4964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